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88" r:id="rId4"/>
    <p:sldId id="257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7" autoAdjust="0"/>
    <p:restoredTop sz="84873"/>
  </p:normalViewPr>
  <p:slideViewPr>
    <p:cSldViewPr snapToObjects="1">
      <p:cViewPr varScale="1">
        <p:scale>
          <a:sx n="94" d="100"/>
          <a:sy n="94" d="100"/>
        </p:scale>
        <p:origin x="208" y="600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12/7/18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7.12.2018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 delays are important to predict so that rail traffic operations center are able to prepare (put more workforce on field, reduce train shifts)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of severe train delays are caused by bad weather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issue has been studied only a little, one similar study has been done in Northern Italy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They was able to predict train delays based on few weather parameters using methods based on Random Forests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9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074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Our</a:t>
            </a:r>
            <a:r>
              <a:rPr lang="fi-FI" dirty="0"/>
              <a:t> dataset is got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Agency</a:t>
            </a:r>
            <a:r>
              <a:rPr lang="fi-FI" dirty="0"/>
              <a:t> (FTA)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dataset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2010 to 2018 and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trainstations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4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total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30 </a:t>
            </a:r>
            <a:r>
              <a:rPr lang="fi-FI" dirty="0" err="1"/>
              <a:t>million</a:t>
            </a:r>
            <a:r>
              <a:rPr lang="fi-FI" dirty="0"/>
              <a:t> </a:t>
            </a:r>
            <a:r>
              <a:rPr lang="fi-FI" dirty="0" err="1"/>
              <a:t>rows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19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here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Helsinki </a:t>
            </a:r>
            <a:r>
              <a:rPr lang="fi-FI" dirty="0" err="1"/>
              <a:t>railway</a:t>
            </a:r>
            <a:r>
              <a:rPr lang="fi-FI" dirty="0"/>
              <a:t> </a:t>
            </a:r>
            <a:r>
              <a:rPr lang="fi-FI" dirty="0" err="1"/>
              <a:t>station</a:t>
            </a:r>
            <a:r>
              <a:rPr lang="fi-FI" dirty="0"/>
              <a:t> and </a:t>
            </a:r>
            <a:r>
              <a:rPr lang="fi-FI" dirty="0" err="1"/>
              <a:t>passenger</a:t>
            </a:r>
            <a:r>
              <a:rPr lang="fi-FI" dirty="0"/>
              <a:t> </a:t>
            </a:r>
            <a:r>
              <a:rPr lang="fi-FI" dirty="0" err="1"/>
              <a:t>trains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en" dirty="0"/>
              <a:t>We also tried one model with fewer parameters (temperature, snow depth, wind direction, 6h precipitation sum)</a:t>
            </a:r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886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7049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800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891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924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740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7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295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7.12.2018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7.12.2018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3459" y="585207"/>
            <a:ext cx="6969087" cy="1104636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3458" y="1705718"/>
            <a:ext cx="7942718" cy="3535678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84661" y="5296960"/>
            <a:ext cx="2057400" cy="304271"/>
          </a:xfrm>
        </p:spPr>
        <p:txBody>
          <a:bodyPr/>
          <a:lstStyle>
            <a:lvl1pPr>
              <a:defRPr sz="875"/>
            </a:lvl1pPr>
          </a:lstStyle>
          <a:p>
            <a:fld id="{CF6B407D-F30C-3A48-8205-B2F2FAA1F6B3}" type="datetime1">
              <a:rPr lang="fi-FI" smtClean="0"/>
              <a:t>7.12.2018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60"/>
            <a:ext cx="3086100" cy="304271"/>
          </a:xfrm>
        </p:spPr>
        <p:txBody>
          <a:bodyPr/>
          <a:lstStyle>
            <a:lvl1pPr>
              <a:defRPr sz="875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5296960"/>
            <a:ext cx="2057400" cy="304271"/>
          </a:xfrm>
        </p:spPr>
        <p:txBody>
          <a:bodyPr/>
          <a:lstStyle>
            <a:lvl1pPr>
              <a:defRPr sz="8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1" y="170371"/>
            <a:ext cx="3062048" cy="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7.12.2018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bsts/versions/0.8.0/topics/bs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CS-E5710-Bayesian_Data_Analysis </a:t>
            </a:r>
            <a:r>
              <a:rPr lang="fi-FI" dirty="0" err="1"/>
              <a:t>project</a:t>
            </a:r>
            <a:endParaRPr lang="fi-FI" dirty="0"/>
          </a:p>
          <a:p>
            <a:r>
              <a:rPr lang="fi-FI" dirty="0"/>
              <a:t>Team </a:t>
            </a:r>
            <a:r>
              <a:rPr lang="fi-FI" dirty="0" err="1"/>
              <a:t>InterCity</a:t>
            </a:r>
            <a:endParaRPr lang="fi-FI" dirty="0"/>
          </a:p>
          <a:p>
            <a:r>
              <a:rPr lang="fi-FI" dirty="0"/>
              <a:t>Viet </a:t>
            </a:r>
            <a:r>
              <a:rPr lang="fi-FI" dirty="0" err="1"/>
              <a:t>Nguyen</a:t>
            </a:r>
            <a:r>
              <a:rPr lang="fi-FI" dirty="0"/>
              <a:t>, Roope Tervo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sensitivity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Sensitivity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407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</a:t>
            </a:r>
            <a:r>
              <a:rPr lang="fi-FI" dirty="0" err="1"/>
              <a:t>skill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* </a:t>
            </a:r>
            <a:r>
              <a:rPr lang="fi-FI" dirty="0" err="1"/>
              <a:t>Predictive</a:t>
            </a:r>
            <a:r>
              <a:rPr lang="fi-FI" dirty="0"/>
              <a:t> </a:t>
            </a:r>
            <a:r>
              <a:rPr lang="fi-FI" dirty="0" err="1"/>
              <a:t>performance</a:t>
            </a:r>
            <a:r>
              <a:rPr lang="fi-FI" dirty="0"/>
              <a:t> </a:t>
            </a:r>
            <a:r>
              <a:rPr lang="fi-FI" dirty="0" err="1"/>
              <a:t>assesment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7527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 to </a:t>
            </a: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489348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Still,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methdos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succesfully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At </a:t>
            </a:r>
            <a:r>
              <a:rPr lang="fi-FI" dirty="0" err="1"/>
              <a:t>least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required</a:t>
            </a:r>
            <a:endParaRPr lang="fi-FI" dirty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/>
              <a:t>Time </a:t>
            </a:r>
            <a:r>
              <a:rPr lang="fi-FI" dirty="0" err="1"/>
              <a:t>series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>
                <a:hlinkClick r:id="rId3"/>
              </a:rPr>
              <a:t>bsts</a:t>
            </a:r>
            <a:r>
              <a:rPr lang="fi-FI" dirty="0"/>
              <a:t>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Forests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Bayesien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problematic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data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Bad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catch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?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processes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inducing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0573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E82DB-49E0-2340-93C3-124928E5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7" y="33063"/>
            <a:ext cx="8526487" cy="568193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46" y="5370000"/>
            <a:ext cx="4890000" cy="304271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90CCF-8CD1-7946-85C3-1DB0D0F4D68B}"/>
              </a:ext>
            </a:extLst>
          </p:cNvPr>
          <p:cNvSpPr txBox="1"/>
          <p:nvPr/>
        </p:nvSpPr>
        <p:spPr>
          <a:xfrm>
            <a:off x="7918769" y="5487525"/>
            <a:ext cx="6559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>
                <a:solidFill>
                  <a:schemeClr val="bg1"/>
                </a:solidFill>
              </a:rPr>
              <a:t>Image: </a:t>
            </a:r>
            <a:r>
              <a:rPr lang="fi-FI" sz="500" dirty="0" err="1">
                <a:solidFill>
                  <a:schemeClr val="bg1"/>
                </a:solidFill>
              </a:rPr>
              <a:t>Solita</a:t>
            </a:r>
            <a:r>
              <a:rPr lang="fi-FI" sz="5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5707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D1429A-7424-D546-96C9-6E963084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3" y="1005672"/>
            <a:ext cx="1862690" cy="3736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8DA7C-88E8-5A42-8697-1103CFE98F9B}"/>
              </a:ext>
            </a:extLst>
          </p:cNvPr>
          <p:cNvSpPr txBox="1"/>
          <p:nvPr/>
        </p:nvSpPr>
        <p:spPr>
          <a:xfrm>
            <a:off x="6473661" y="1903654"/>
            <a:ext cx="2292615" cy="261571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2010 – 2018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(Helsinki)</a:t>
            </a:r>
          </a:p>
          <a:p>
            <a:pPr>
              <a:lnSpc>
                <a:spcPct val="130000"/>
              </a:lnSpc>
            </a:pP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99 014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rows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passenger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considered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9257E1-4479-5045-BF38-4F3A2F8F393D}"/>
              </a:ext>
            </a:extLst>
          </p:cNvPr>
          <p:cNvGrpSpPr/>
          <p:nvPr/>
        </p:nvGrpSpPr>
        <p:grpSpPr>
          <a:xfrm>
            <a:off x="2800151" y="1005672"/>
            <a:ext cx="2870194" cy="3695191"/>
            <a:chOff x="3361968" y="1287179"/>
            <a:chExt cx="3882432" cy="49983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422472-D512-5D41-9878-972D9B83B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81" b="-1"/>
            <a:stretch/>
          </p:blipFill>
          <p:spPr>
            <a:xfrm>
              <a:off x="3361968" y="1287179"/>
              <a:ext cx="2909840" cy="499838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2437EF-DB65-374E-BD33-7421D33A3842}"/>
                </a:ext>
              </a:extLst>
            </p:cNvPr>
            <p:cNvCxnSpPr>
              <a:cxnSpLocks/>
              <a:stCxn id="26" idx="7"/>
              <a:endCxn id="40" idx="4"/>
            </p:cNvCxnSpPr>
            <p:nvPr/>
          </p:nvCxnSpPr>
          <p:spPr>
            <a:xfrm flipV="1">
              <a:off x="4757836" y="4848273"/>
              <a:ext cx="235160" cy="988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94EBF-4B3A-F648-8E7D-3FDA2E8082F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4934608" y="3716083"/>
              <a:ext cx="58388" cy="10261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B0D7F1-126E-014B-B652-E756B004767D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4972090" y="2853844"/>
              <a:ext cx="236899" cy="762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2E8AA-BE80-0E41-925A-D1A3AD1A2845}"/>
                </a:ext>
              </a:extLst>
            </p:cNvPr>
            <p:cNvSpPr/>
            <p:nvPr/>
          </p:nvSpPr>
          <p:spPr>
            <a:xfrm>
              <a:off x="4667345" y="5821570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6B0A39-997F-1C4D-B66F-90494701AA80}"/>
                </a:ext>
              </a:extLst>
            </p:cNvPr>
            <p:cNvSpPr txBox="1"/>
            <p:nvPr/>
          </p:nvSpPr>
          <p:spPr>
            <a:xfrm>
              <a:off x="4909001" y="5611131"/>
              <a:ext cx="1919138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Start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: +0 min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77294-4246-3E4F-93ED-CB4018C227DE}"/>
                </a:ext>
              </a:extLst>
            </p:cNvPr>
            <p:cNvSpPr txBox="1"/>
            <p:nvPr/>
          </p:nvSpPr>
          <p:spPr>
            <a:xfrm>
              <a:off x="5083487" y="4610598"/>
              <a:ext cx="201764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1: +0 min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B4A39-643F-7F48-A4C0-7D1D39F25701}"/>
                </a:ext>
              </a:extLst>
            </p:cNvPr>
            <p:cNvSpPr txBox="1"/>
            <p:nvPr/>
          </p:nvSpPr>
          <p:spPr>
            <a:xfrm>
              <a:off x="5062590" y="3473656"/>
              <a:ext cx="218181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2: +12 min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D89CD-0DC4-3943-8F96-FFCB99378A7E}"/>
                </a:ext>
              </a:extLst>
            </p:cNvPr>
            <p:cNvSpPr/>
            <p:nvPr/>
          </p:nvSpPr>
          <p:spPr>
            <a:xfrm>
              <a:off x="4939987" y="4742256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86391-E716-6740-8F87-2D94A0060D6C}"/>
                </a:ext>
              </a:extLst>
            </p:cNvPr>
            <p:cNvSpPr/>
            <p:nvPr/>
          </p:nvSpPr>
          <p:spPr>
            <a:xfrm>
              <a:off x="4881599" y="3599464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534E6-862E-D549-A188-5599BFD7D32E}"/>
                </a:ext>
              </a:extLst>
            </p:cNvPr>
            <p:cNvSpPr/>
            <p:nvPr/>
          </p:nvSpPr>
          <p:spPr>
            <a:xfrm>
              <a:off x="5193463" y="2754303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2C385A-9E79-6F42-AAC6-33B734DB6391}"/>
              </a:ext>
            </a:extLst>
          </p:cNvPr>
          <p:cNvCxnSpPr/>
          <p:nvPr/>
        </p:nvCxnSpPr>
        <p:spPr>
          <a:xfrm>
            <a:off x="6130396" y="0"/>
            <a:ext cx="0" cy="5715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1E23D7-9D72-534C-99B7-5081AFD711EC}"/>
              </a:ext>
            </a:extLst>
          </p:cNvPr>
          <p:cNvSpPr txBox="1"/>
          <p:nvPr/>
        </p:nvSpPr>
        <p:spPr>
          <a:xfrm>
            <a:off x="4296930" y="1937293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: +6 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3DF8C-3528-E340-ACAB-706104361360}"/>
              </a:ext>
            </a:extLst>
          </p:cNvPr>
          <p:cNvSpPr txBox="1"/>
          <p:nvPr/>
        </p:nvSpPr>
        <p:spPr>
          <a:xfrm>
            <a:off x="2694800" y="4663907"/>
            <a:ext cx="219002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Maanmittauslaitos (CC4)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C4BAF3-1988-0340-BFB4-BC16B93C7207}"/>
              </a:ext>
            </a:extLst>
          </p:cNvPr>
          <p:cNvSpPr txBox="1"/>
          <p:nvPr/>
        </p:nvSpPr>
        <p:spPr>
          <a:xfrm>
            <a:off x="415309" y="4700863"/>
            <a:ext cx="210185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Liikennevirasto (CC4)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4DECE5-F337-994D-B48E-F026361C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333" dirty="0">
                <a:latin typeface="Avenir Roman" panose="02000503020000020003" pitchFamily="2" charset="0"/>
              </a:rPr>
              <a:t>Label data consists of trains delayed </a:t>
            </a:r>
            <a:br>
              <a:rPr lang="en-US" sz="2333" dirty="0">
                <a:latin typeface="Avenir Roman" panose="02000503020000020003" pitchFamily="2" charset="0"/>
              </a:rPr>
            </a:br>
            <a:r>
              <a:rPr lang="en-US" sz="2333" dirty="0">
                <a:latin typeface="Avenir Roman" panose="02000503020000020003" pitchFamily="2" charset="0"/>
              </a:rPr>
              <a:t>between stations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EC5097-8DA1-784B-8650-9B1CC3D0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60" y="1130046"/>
            <a:ext cx="1317807" cy="6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linear</a:t>
            </a:r>
            <a:r>
              <a:rPr lang="fi-FI" dirty="0"/>
              <a:t> regression to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0754F1-634F-294E-BFF9-B9C807B2413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2587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5 </a:t>
            </a:r>
            <a:r>
              <a:rPr lang="fi-FI" dirty="0" err="1"/>
              <a:t>parameters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E84E8-DACD-9F4A-84B1-455F6C530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22" r="66790" b="5527"/>
          <a:stretch/>
        </p:blipFill>
        <p:spPr>
          <a:xfrm>
            <a:off x="4113202" y="3001516"/>
            <a:ext cx="2040185" cy="179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FBE49-D335-2745-91A7-66838E88A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08" b="55374"/>
          <a:stretch/>
        </p:blipFill>
        <p:spPr>
          <a:xfrm>
            <a:off x="6128155" y="3101037"/>
            <a:ext cx="2088230" cy="1691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DCB06-0616-B44F-8DC2-3D3E21923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6" t="48412" r="34085" b="5652"/>
          <a:stretch/>
        </p:blipFill>
        <p:spPr>
          <a:xfrm>
            <a:off x="2269015" y="3051345"/>
            <a:ext cx="2014953" cy="174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0F7A9-A082-294E-AB7E-3E6B9997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90" r="33800" b="54985"/>
          <a:stretch/>
        </p:blipFill>
        <p:spPr>
          <a:xfrm>
            <a:off x="395536" y="3086296"/>
            <a:ext cx="2040185" cy="1706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68312" y="938833"/>
            <a:ext cx="774807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i="1" dirty="0" err="1"/>
              <a:t>Temperature</a:t>
            </a:r>
            <a:r>
              <a:rPr lang="fi-FI" sz="2000" b="1" i="1" dirty="0"/>
              <a:t>, </a:t>
            </a:r>
            <a:r>
              <a:rPr lang="fi-FI" sz="2000" b="1" i="1" dirty="0" err="1"/>
              <a:t>snow</a:t>
            </a:r>
            <a:r>
              <a:rPr lang="fi-FI" sz="2000" b="1" i="1" dirty="0"/>
              <a:t> </a:t>
            </a:r>
            <a:r>
              <a:rPr lang="fi-FI" sz="2000" b="1" i="1" dirty="0" err="1"/>
              <a:t>depth</a:t>
            </a:r>
            <a:r>
              <a:rPr lang="fi-FI" sz="2000" b="1" i="1" dirty="0"/>
              <a:t>, </a:t>
            </a:r>
            <a:r>
              <a:rPr lang="fi-FI" sz="2000" b="1" i="1" dirty="0" err="1"/>
              <a:t>wind</a:t>
            </a:r>
            <a:r>
              <a:rPr lang="fi-FI" sz="2000" b="1" i="1" dirty="0"/>
              <a:t> </a:t>
            </a:r>
            <a:r>
              <a:rPr lang="fi-FI" sz="2000" b="1" i="1" dirty="0" err="1"/>
              <a:t>gust</a:t>
            </a:r>
            <a:r>
              <a:rPr lang="fi-FI" sz="2000" b="1" i="1" dirty="0"/>
              <a:t>, </a:t>
            </a:r>
            <a:r>
              <a:rPr lang="fi-FI" sz="2000" b="1" i="1" dirty="0" err="1"/>
              <a:t>wind</a:t>
            </a:r>
            <a:r>
              <a:rPr lang="fi-FI" sz="2000" b="1" i="1" dirty="0"/>
              <a:t> </a:t>
            </a:r>
            <a:r>
              <a:rPr lang="fi-FI" sz="2000" b="1" i="1" dirty="0" err="1"/>
              <a:t>direction</a:t>
            </a:r>
            <a:r>
              <a:rPr lang="fi-FI" sz="2000" b="1" i="1" dirty="0"/>
              <a:t>, </a:t>
            </a:r>
            <a:r>
              <a:rPr lang="fi-FI" sz="2000" b="1" i="1" dirty="0" err="1"/>
              <a:t>visibility</a:t>
            </a:r>
            <a:endParaRPr lang="fi-FI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Selection</a:t>
            </a:r>
            <a:r>
              <a:rPr lang="fi-FI" sz="2000" b="1" dirty="0"/>
              <a:t> </a:t>
            </a:r>
            <a:r>
              <a:rPr lang="fi-FI" sz="2000" b="1" dirty="0" err="1"/>
              <a:t>done</a:t>
            </a:r>
            <a:r>
              <a:rPr lang="fi-FI" sz="2000" b="1" dirty="0"/>
              <a:t> </a:t>
            </a:r>
            <a:r>
              <a:rPr lang="fi-FI" sz="2000" b="1" dirty="0" err="1"/>
              <a:t>both</a:t>
            </a:r>
            <a:r>
              <a:rPr lang="fi-FI" sz="2000" b="1" dirty="0"/>
              <a:t> </a:t>
            </a:r>
            <a:r>
              <a:rPr lang="fi-FI" sz="2000" b="1" dirty="0" err="1"/>
              <a:t>based</a:t>
            </a:r>
            <a:r>
              <a:rPr lang="fi-FI" sz="2000" b="1" dirty="0"/>
              <a:t> on </a:t>
            </a:r>
            <a:r>
              <a:rPr lang="fi-FI" sz="2000" b="1" dirty="0" err="1"/>
              <a:t>histogram</a:t>
            </a:r>
            <a:r>
              <a:rPr lang="fi-FI" sz="2000" b="1" dirty="0"/>
              <a:t> </a:t>
            </a:r>
            <a:r>
              <a:rPr lang="fi-FI" sz="2000" b="1" dirty="0" err="1"/>
              <a:t>analysis</a:t>
            </a:r>
            <a:r>
              <a:rPr lang="fi-FI" sz="2000" b="1" dirty="0"/>
              <a:t> and </a:t>
            </a:r>
            <a:r>
              <a:rPr lang="fi-FI" sz="2000" b="1" dirty="0" err="1"/>
              <a:t>assumptions</a:t>
            </a:r>
            <a:r>
              <a:rPr lang="fi-FI" sz="2000" b="1" dirty="0"/>
              <a:t> on </a:t>
            </a:r>
            <a:r>
              <a:rPr lang="fi-FI" sz="2000" b="1" dirty="0" err="1"/>
              <a:t>remarkable</a:t>
            </a:r>
            <a:r>
              <a:rPr lang="fi-FI" sz="2000" b="1" dirty="0"/>
              <a:t> </a:t>
            </a:r>
            <a:r>
              <a:rPr lang="fi-FI" sz="2000" b="1" dirty="0" err="1"/>
              <a:t>parameters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49730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informative</a:t>
            </a:r>
            <a:r>
              <a:rPr lang="fi-FI" dirty="0"/>
              <a:t> and </a:t>
            </a:r>
            <a:r>
              <a:rPr lang="fi-FI" dirty="0" err="1"/>
              <a:t>informative</a:t>
            </a:r>
            <a:r>
              <a:rPr lang="fi-FI" dirty="0"/>
              <a:t> </a:t>
            </a:r>
            <a:r>
              <a:rPr lang="fi-FI" dirty="0" err="1"/>
              <a:t>prior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expreminented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A142DE-5994-B64A-B148-8A622D5223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prior</a:t>
            </a:r>
            <a:r>
              <a:rPr lang="fi-FI" dirty="0"/>
              <a:t> </a:t>
            </a:r>
            <a:r>
              <a:rPr lang="fi-FI" dirty="0" err="1"/>
              <a:t>choices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7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CEC94-4A33-CA49-91B5-B5B3B938F2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743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observed</a:t>
            </a:r>
            <a:r>
              <a:rPr lang="fi-FI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59179-DC2D-4544-9888-A908FF24ED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Posterior</a:t>
            </a:r>
            <a:r>
              <a:rPr lang="fi-FI" dirty="0"/>
              <a:t> </a:t>
            </a:r>
            <a:r>
              <a:rPr lang="fi-FI" dirty="0" err="1"/>
              <a:t>predictive</a:t>
            </a:r>
            <a:r>
              <a:rPr lang="fi-FI" dirty="0"/>
              <a:t> </a:t>
            </a:r>
            <a:r>
              <a:rPr lang="fi-FI" dirty="0" err="1"/>
              <a:t>checking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96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09931" y="1396821"/>
            <a:ext cx="774807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874114462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 University</Template>
  <TotalTime>0</TotalTime>
  <Words>966</Words>
  <Application>Microsoft Macintosh PowerPoint</Application>
  <PresentationFormat>On-screen Show (16:10)</PresentationFormat>
  <Paragraphs>115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Book</vt:lpstr>
      <vt:lpstr>Avenir Roman</vt:lpstr>
      <vt:lpstr>Calibri</vt:lpstr>
      <vt:lpstr>Courier New</vt:lpstr>
      <vt:lpstr>Georgia</vt:lpstr>
      <vt:lpstr>Lucida Grande</vt:lpstr>
      <vt:lpstr>Aalto University</vt:lpstr>
      <vt:lpstr>Predicting weather caused train delays</vt:lpstr>
      <vt:lpstr>PowerPoint Presentation</vt:lpstr>
      <vt:lpstr>Label data consists of trains delayed  between stations</vt:lpstr>
      <vt:lpstr>We used bayesian linear regression to model delays</vt:lpstr>
      <vt:lpstr>5 parameters selected to as features</vt:lpstr>
      <vt:lpstr>Non informative and informative prior were expreminented</vt:lpstr>
      <vt:lpstr>Models converged well</vt:lpstr>
      <vt:lpstr>Fitted model do not represent observed data</vt:lpstr>
      <vt:lpstr>Statement about model comparison…</vt:lpstr>
      <vt:lpstr>Statement about sensitivity</vt:lpstr>
      <vt:lpstr>The model has no real prediction skill</vt:lpstr>
      <vt:lpstr>Different methods are required to predict weather caused train delays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Tervo Roope</dc:creator>
  <cp:lastModifiedBy/>
  <cp:revision>1</cp:revision>
  <dcterms:created xsi:type="dcterms:W3CDTF">2018-12-07T10:54:52Z</dcterms:created>
  <dcterms:modified xsi:type="dcterms:W3CDTF">2018-12-07T12:13:05Z</dcterms:modified>
</cp:coreProperties>
</file>